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60" r:id="rId4"/>
    <p:sldId id="259" r:id="rId5"/>
    <p:sldId id="261" r:id="rId6"/>
    <p:sldId id="263" r:id="rId7"/>
    <p:sldId id="264" r:id="rId8"/>
    <p:sldId id="293" r:id="rId9"/>
    <p:sldId id="29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928"/>
  </p:normalViewPr>
  <p:slideViewPr>
    <p:cSldViewPr snapToGrid="0" snapToObjects="1">
      <p:cViewPr varScale="1">
        <p:scale>
          <a:sx n="60" d="100"/>
          <a:sy n="60" d="100"/>
        </p:scale>
        <p:origin x="43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4C8255AB-DB88-8C4A-9BEA-FA47F23A870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p:txBody>
          <a:bodyPr/>
          <a:lstStyle/>
          <a:p>
            <a:fld id="{4C8255AB-DB88-8C4A-9BEA-FA47F23A870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C8255AB-DB88-8C4A-9BEA-FA47F23A870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255AB-DB88-8C4A-9BEA-FA47F23A870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4C8255AB-DB88-8C4A-9BEA-FA47F23A870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56552C-6236-C14E-AB62-483C260E0AA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3387" t="5344" r="82" b="13060"/>
          <a:stretch>
            <a:fillRect/>
          </a:stretch>
        </p:blipFill>
        <p:spPr>
          <a:xfrm>
            <a:off x="0" y="1"/>
            <a:ext cx="12189600" cy="6856650"/>
          </a:xfrm>
          <a:prstGeom prst="rect">
            <a:avLst/>
          </a:prstGeom>
        </p:spPr>
      </p:pic>
      <p:sp>
        <p:nvSpPr>
          <p:cNvPr id="10" name="Rectangle 9"/>
          <p:cNvSpPr/>
          <p:nvPr/>
        </p:nvSpPr>
        <p:spPr>
          <a:xfrm>
            <a:off x="716676" y="512098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endParaRPr lang="en-US" b="1" dirty="0">
              <a:solidFill>
                <a:schemeClr val="bg1"/>
              </a:solidFill>
              <a:latin typeface="Tw Cen MT Condensed" panose="020B0606020104020203" pitchFamily="34" charset="77"/>
            </a:endParaRPr>
          </a:p>
        </p:txBody>
      </p:sp>
      <p:sp>
        <p:nvSpPr>
          <p:cNvPr id="7" name="TextBox 6"/>
          <p:cNvSpPr txBox="1"/>
          <p:nvPr/>
        </p:nvSpPr>
        <p:spPr>
          <a:xfrm>
            <a:off x="0" y="6457890"/>
            <a:ext cx="12192000" cy="246221"/>
          </a:xfrm>
          <a:prstGeom prst="rect">
            <a:avLst/>
          </a:prstGeom>
          <a:noFill/>
        </p:spPr>
        <p:txBody>
          <a:bodyPr wrap="square" rtlCol="0">
            <a:spAutoFit/>
          </a:bodyPr>
          <a:lstStyle/>
          <a:p>
            <a:endParaRPr lang="en-US" sz="1000" dirty="0">
              <a:solidFill>
                <a:schemeClr val="bg1"/>
              </a:solidFill>
            </a:endParaRPr>
          </a:p>
        </p:txBody>
      </p:sp>
      <p:sp>
        <p:nvSpPr>
          <p:cNvPr id="8" name="Rectangle 7"/>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985125" y="5116830"/>
            <a:ext cx="3737610" cy="1261110"/>
          </a:xfrm>
          <a:prstGeom prst="rect">
            <a:avLst/>
          </a:prstGeom>
          <a:noFill/>
        </p:spPr>
        <p:txBody>
          <a:bodyPr wrap="square" rtlCol="0">
            <a:noAutofit/>
          </a:bodyPr>
          <a:lstStyle/>
          <a:p>
            <a:pPr algn="r"/>
            <a:r>
              <a:rPr lang="en-IN" altLang="en-US" sz="2400" b="1" dirty="0">
                <a:solidFill>
                  <a:schemeClr val="bg1"/>
                </a:solidFill>
                <a:latin typeface="Tw Cen MT" panose="020B0602020104020603" pitchFamily="34" charset="77"/>
              </a:rPr>
              <a:t>K.KASIVISWANADAM</a:t>
            </a:r>
            <a:endParaRPr lang="en-IN" altLang="en-US" sz="2400" b="1" dirty="0">
              <a:solidFill>
                <a:schemeClr val="bg1"/>
              </a:solidFill>
              <a:latin typeface="Tw Cen MT" panose="020B0602020104020603" pitchFamily="34" charset="77"/>
            </a:endParaRPr>
          </a:p>
          <a:p>
            <a:pPr algn="r"/>
            <a:r>
              <a:rPr lang="en-IN" altLang="en-US" b="1" dirty="0">
                <a:solidFill>
                  <a:schemeClr val="bg1"/>
                </a:solidFill>
                <a:latin typeface="Tw Cen MT" panose="020B0602020104020603" pitchFamily="34" charset="77"/>
              </a:rPr>
              <a:t>JUNE ,2024</a:t>
            </a:r>
            <a:endParaRPr lang="en-IN" altLang="en-US" b="1" dirty="0">
              <a:solidFill>
                <a:schemeClr val="bg1"/>
              </a:solidFill>
              <a:latin typeface="Tw Cen MT" panose="020B0602020104020603" pitchFamily="34"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94021"/>
            <a:ext cx="10515600" cy="4731244"/>
          </a:xfrm>
        </p:spPr>
        <p:txBody>
          <a:bodyPr>
            <a:normAutofit lnSpcReduction="10000"/>
          </a:bodyPr>
          <a:lstStyle/>
          <a:p>
            <a:r>
              <a:rPr lang="en-US" sz="2400" dirty="0"/>
              <a:t>Matplotlib and Seaborn</a:t>
            </a:r>
            <a:endParaRPr lang="en-US" sz="2400" dirty="0"/>
          </a:p>
          <a:p>
            <a:pPr lvl="1"/>
            <a:r>
              <a:rPr lang="en-US" sz="2000" dirty="0"/>
              <a:t>Functions from the Matplotlib and Seaborn libraries are used to visualize the data through scatterplots, bar charts, and line charts.</a:t>
            </a:r>
            <a:endParaRPr lang="en-US" sz="2000" dirty="0"/>
          </a:p>
          <a:p>
            <a:pPr lvl="1"/>
            <a:r>
              <a:rPr lang="en-US" sz="2000" dirty="0"/>
              <a:t>The plots and charts are used to understand more about the relationships between several features, such as:</a:t>
            </a:r>
            <a:endParaRPr lang="en-US" sz="2000" dirty="0"/>
          </a:p>
          <a:p>
            <a:pPr lvl="2"/>
            <a:r>
              <a:rPr lang="en-US" sz="1900" dirty="0"/>
              <a:t>The relationship between flight number and launch site</a:t>
            </a:r>
            <a:endParaRPr lang="en-US" sz="1900" dirty="0"/>
          </a:p>
          <a:p>
            <a:pPr lvl="2"/>
            <a:r>
              <a:rPr lang="en-US" sz="1900" dirty="0"/>
              <a:t>The relationship between payload mass and launch site</a:t>
            </a:r>
            <a:endParaRPr lang="en-US" sz="1900" dirty="0"/>
          </a:p>
          <a:p>
            <a:pPr lvl="2"/>
            <a:r>
              <a:rPr lang="en-US" sz="1900" dirty="0"/>
              <a:t>The relationship between success rate and orbit type</a:t>
            </a:r>
            <a:endParaRPr lang="en-US" sz="1900" dirty="0"/>
          </a:p>
          <a:p>
            <a:r>
              <a:rPr lang="en-US" sz="2400" dirty="0"/>
              <a:t>Folium</a:t>
            </a:r>
            <a:endParaRPr lang="en-US" sz="2400" dirty="0"/>
          </a:p>
          <a:p>
            <a:pPr lvl="1"/>
            <a:r>
              <a:rPr lang="en-US" sz="2000" dirty="0"/>
              <a:t>Functions from the Folium libraries are used to visualize the data through interactive maps.</a:t>
            </a:r>
            <a:endParaRPr lang="en-US" sz="2000" dirty="0"/>
          </a:p>
          <a:p>
            <a:pPr lvl="1"/>
            <a:r>
              <a:rPr lang="en-US" sz="2000" dirty="0"/>
              <a:t> The Folium library is used to:</a:t>
            </a:r>
            <a:endParaRPr lang="en-US" sz="2000" dirty="0"/>
          </a:p>
          <a:p>
            <a:pPr lvl="2"/>
            <a:r>
              <a:rPr lang="en-US" sz="1800" dirty="0"/>
              <a:t>Mark all launch sites on a map</a:t>
            </a:r>
            <a:endParaRPr lang="en-US" sz="1800" dirty="0"/>
          </a:p>
          <a:p>
            <a:pPr lvl="2"/>
            <a:r>
              <a:rPr lang="en-US" sz="1800" dirty="0"/>
              <a:t>Mark the succeeded launches and failed launches for each site on the map</a:t>
            </a:r>
            <a:endParaRPr lang="en-US" sz="1800" dirty="0"/>
          </a:p>
          <a:p>
            <a:pPr lvl="2"/>
            <a:r>
              <a:rPr lang="en-US" sz="1800" dirty="0"/>
              <a:t>Mark the distances between a launch site to its proximities such as the nearest city, railway, or highway</a:t>
            </a:r>
            <a:endParaRPr lang="en-US" sz="1800" dirty="0"/>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Visualization</a:t>
            </a:r>
            <a:endParaRPr lang="en-US" sz="3400" b="1" dirty="0">
              <a:solidFill>
                <a:schemeClr val="bg1"/>
              </a:solidFill>
              <a:latin typeface="Tw Cen MT Condensed" panose="020B0606020104020203" pitchFamily="34" charset="77"/>
            </a:endParaRPr>
          </a:p>
        </p:txBody>
      </p:sp>
      <p:sp>
        <p:nvSpPr>
          <p:cNvPr id="18" name="Oval 17"/>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716693"/>
            <a:ext cx="10515600" cy="2622223"/>
          </a:xfrm>
        </p:spPr>
        <p:txBody>
          <a:bodyPr>
            <a:normAutofit/>
          </a:bodyPr>
          <a:lstStyle/>
          <a:p>
            <a:r>
              <a:rPr lang="en-US" sz="2400" dirty="0"/>
              <a:t>Dash</a:t>
            </a:r>
            <a:endParaRPr lang="en-US" sz="2400" dirty="0"/>
          </a:p>
          <a:p>
            <a:pPr lvl="1"/>
            <a:r>
              <a:rPr lang="en-US" sz="2000" dirty="0"/>
              <a:t>Functions from Dash are used to generate an interactive site where we can toggle the input using a dropdown menu and a range slider.</a:t>
            </a:r>
            <a:endParaRPr lang="en-US" sz="2000" dirty="0"/>
          </a:p>
          <a:p>
            <a:pPr lvl="1"/>
            <a:r>
              <a:rPr lang="en-US" sz="2000" dirty="0"/>
              <a:t>Using a pie chart and a scatterplot, the interactive site shows:</a:t>
            </a:r>
            <a:endParaRPr lang="en-US" sz="2000" dirty="0"/>
          </a:p>
          <a:p>
            <a:pPr lvl="2"/>
            <a:r>
              <a:rPr lang="en-US" sz="1800" dirty="0"/>
              <a:t>The total success launches from each launch site</a:t>
            </a:r>
            <a:endParaRPr lang="en-US" sz="1800" dirty="0"/>
          </a:p>
          <a:p>
            <a:pPr lvl="2"/>
            <a:r>
              <a:rPr lang="en-US" sz="1800" dirty="0"/>
              <a:t>The correlation between payload mass and mission outcome (success or failure) for each launch site</a:t>
            </a:r>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Visualization</a:t>
            </a:r>
            <a:endParaRPr lang="en-US" sz="3400" b="1" dirty="0">
              <a:solidFill>
                <a:schemeClr val="bg1"/>
              </a:solidFill>
              <a:latin typeface="Tw Cen MT Condensed" panose="020B0606020104020203" pitchFamily="34" charset="77"/>
            </a:endParaRPr>
          </a:p>
        </p:txBody>
      </p:sp>
      <p:sp>
        <p:nvSpPr>
          <p:cNvPr id="10" name="Oval 9"/>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endParaRPr lang="en-US" sz="2400" dirty="0"/>
          </a:p>
          <a:p>
            <a:r>
              <a:rPr lang="en-US" sz="2400" dirty="0"/>
              <a:t>The machine learning prediction phase include the following steps:</a:t>
            </a:r>
            <a:endParaRPr lang="en-US" sz="2400" dirty="0"/>
          </a:p>
          <a:p>
            <a:pPr lvl="1"/>
            <a:r>
              <a:rPr lang="en-US" sz="2000" dirty="0"/>
              <a:t>Standardizing the data</a:t>
            </a:r>
            <a:endParaRPr lang="en-US" sz="2000" dirty="0"/>
          </a:p>
          <a:p>
            <a:pPr lvl="1"/>
            <a:r>
              <a:rPr lang="en-US" sz="2000" dirty="0"/>
              <a:t>Splitting the data into training and test data</a:t>
            </a:r>
            <a:endParaRPr lang="en-US" sz="2000" dirty="0"/>
          </a:p>
          <a:p>
            <a:pPr lvl="1"/>
            <a:r>
              <a:rPr lang="en-US" sz="2000" dirty="0"/>
              <a:t>Creating machine learning models, which include:</a:t>
            </a:r>
            <a:endParaRPr lang="en-US" sz="2000" dirty="0"/>
          </a:p>
          <a:p>
            <a:pPr lvl="2"/>
            <a:r>
              <a:rPr lang="en-US" sz="1800" dirty="0"/>
              <a:t>Logistic regression</a:t>
            </a:r>
            <a:endParaRPr lang="en-US" sz="1800" dirty="0"/>
          </a:p>
          <a:p>
            <a:pPr lvl="2"/>
            <a:r>
              <a:rPr lang="en-US" sz="1800" dirty="0"/>
              <a:t>Support vector machine (SVM)</a:t>
            </a:r>
            <a:endParaRPr lang="en-US" sz="1800" dirty="0"/>
          </a:p>
          <a:p>
            <a:pPr lvl="2"/>
            <a:r>
              <a:rPr lang="en-US" sz="1800" dirty="0"/>
              <a:t>Decision tree</a:t>
            </a:r>
            <a:endParaRPr lang="en-US" sz="1800" dirty="0"/>
          </a:p>
          <a:p>
            <a:pPr lvl="2"/>
            <a:r>
              <a:rPr lang="en-US" sz="1800" dirty="0"/>
              <a:t>K nearest neighbors (KNN)</a:t>
            </a:r>
            <a:endParaRPr lang="en-US" sz="1800" dirty="0"/>
          </a:p>
          <a:p>
            <a:pPr lvl="1"/>
            <a:r>
              <a:rPr lang="en-US" sz="2000" dirty="0"/>
              <a:t>Fit the models on the training set </a:t>
            </a:r>
            <a:endParaRPr lang="en-US" sz="2000" dirty="0"/>
          </a:p>
          <a:p>
            <a:pPr lvl="1"/>
            <a:r>
              <a:rPr lang="en-US" sz="2000" dirty="0"/>
              <a:t>Find the best combination of hyperparameters for each model</a:t>
            </a:r>
            <a:endParaRPr lang="en-US" sz="2000" dirty="0"/>
          </a:p>
          <a:p>
            <a:pPr lvl="1"/>
            <a:r>
              <a:rPr lang="en-US" sz="2000" dirty="0"/>
              <a:t>Evaluate the models based on their accuracy scores and confusion matrix</a:t>
            </a:r>
            <a:endParaRPr lang="en-US" sz="2000" dirty="0"/>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Machine Learning Prediction</a:t>
            </a:r>
            <a:endParaRPr lang="en-US" sz="3400" b="1" dirty="0">
              <a:solidFill>
                <a:schemeClr val="bg1"/>
              </a:solidFill>
              <a:latin typeface="Tw Cen MT Condensed" panose="020B0606020104020203" pitchFamily="34" charset="77"/>
            </a:endParaRPr>
          </a:p>
        </p:txBody>
      </p:sp>
      <p:sp>
        <p:nvSpPr>
          <p:cNvPr id="10" name="Oval 9"/>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508671"/>
            <a:ext cx="10515600" cy="3051472"/>
          </a:xfrm>
        </p:spPr>
        <p:txBody>
          <a:bodyPr>
            <a:normAutofit/>
          </a:bodyPr>
          <a:lstStyle/>
          <a:p>
            <a:r>
              <a:rPr lang="en-US" sz="2400" dirty="0"/>
              <a:t>The results are split into 5 sections:</a:t>
            </a:r>
            <a:endParaRPr lang="en-US" sz="2400" dirty="0"/>
          </a:p>
          <a:p>
            <a:pPr lvl="1"/>
            <a:r>
              <a:rPr lang="en-US" sz="2000" dirty="0"/>
              <a:t>SQL (EDA with SQL)</a:t>
            </a:r>
            <a:endParaRPr lang="en-US" sz="2000" dirty="0"/>
          </a:p>
          <a:p>
            <a:pPr lvl="1"/>
            <a:r>
              <a:rPr lang="en-US" sz="2000" dirty="0"/>
              <a:t>Matplotlib and Seaborn (EDA with Visualization)</a:t>
            </a:r>
            <a:endParaRPr lang="en-US" sz="2000" dirty="0"/>
          </a:p>
          <a:p>
            <a:pPr lvl="1"/>
            <a:r>
              <a:rPr lang="en-US" sz="2000" dirty="0"/>
              <a:t>Folium</a:t>
            </a:r>
            <a:endParaRPr lang="en-US" sz="2000" dirty="0"/>
          </a:p>
          <a:p>
            <a:pPr lvl="1"/>
            <a:r>
              <a:rPr lang="en-US" sz="2000" dirty="0"/>
              <a:t>Dash</a:t>
            </a:r>
            <a:endParaRPr lang="en-US" sz="2000" dirty="0"/>
          </a:p>
          <a:p>
            <a:pPr lvl="1"/>
            <a:r>
              <a:rPr lang="en-US" sz="2000" dirty="0"/>
              <a:t>Predictive Analysis </a:t>
            </a:r>
            <a:endParaRPr lang="en-US" sz="2000" dirty="0"/>
          </a:p>
          <a:p>
            <a:r>
              <a:rPr lang="en-US" sz="2400" dirty="0"/>
              <a:t>In all of the graphs that follow, class 0 represents a failed launch outcome while class 1 represents a successful launch outcome.</a:t>
            </a:r>
            <a:endParaRPr lang="en-US" sz="2400" dirty="0"/>
          </a:p>
          <a:p>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endParaRPr lang="en-US" sz="2400" dirty="0"/>
          </a:p>
          <a:p>
            <a:endParaRPr lang="en-US" sz="2400" dirty="0"/>
          </a:p>
          <a:p>
            <a:endParaRPr lang="en-US" sz="2400" dirty="0"/>
          </a:p>
          <a:p>
            <a:endParaRPr lang="en-US" sz="2400" dirty="0"/>
          </a:p>
          <a:p>
            <a:endParaRPr lang="en-US" sz="2400" dirty="0"/>
          </a:p>
          <a:p>
            <a:r>
              <a:rPr lang="en-US" sz="2400" dirty="0"/>
              <a:t>5 records where launch sites begin with ‘CCA’</a:t>
            </a:r>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492068"/>
            <a:ext cx="1473200" cy="1549400"/>
          </a:xfrm>
          <a:prstGeom prst="rect">
            <a:avLst/>
          </a:prstGeom>
        </p:spPr>
      </p:pic>
      <p:pic>
        <p:nvPicPr>
          <p:cNvPr id="11" name="Picture 10"/>
          <p:cNvPicPr>
            <a:picLocks noChangeAspect="1"/>
          </p:cNvPicPr>
          <p:nvPr/>
        </p:nvPicPr>
        <p:blipFill>
          <a:blip r:embed="rId2"/>
          <a:stretch>
            <a:fillRect/>
          </a:stretch>
        </p:blipFill>
        <p:spPr>
          <a:xfrm>
            <a:off x="0" y="4792505"/>
            <a:ext cx="12192000" cy="15228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endParaRPr lang="en-US" sz="2400" dirty="0"/>
          </a:p>
          <a:p>
            <a:endParaRPr lang="en-US" sz="2400" dirty="0"/>
          </a:p>
          <a:p>
            <a:pPr marL="0" indent="0">
              <a:buNone/>
            </a:pPr>
            <a:endParaRPr lang="en-US" sz="2400" dirty="0"/>
          </a:p>
          <a:p>
            <a:r>
              <a:rPr lang="en-US" sz="2400" dirty="0"/>
              <a:t>The average payload mass carried by booster version F9 v1.1</a:t>
            </a:r>
            <a:endParaRPr lang="en-US" sz="2400" dirty="0"/>
          </a:p>
          <a:p>
            <a:endParaRPr lang="en-US" sz="2400" dirty="0"/>
          </a:p>
          <a:p>
            <a:pPr marL="0" indent="0">
              <a:buNone/>
            </a:pPr>
            <a:endParaRPr lang="en-US" sz="2400" dirty="0"/>
          </a:p>
          <a:p>
            <a:r>
              <a:rPr lang="en-US" sz="2400" dirty="0"/>
              <a:t>The date when the first successful landing outcome in ground pad was achieved</a:t>
            </a:r>
            <a:endParaRPr lang="en-US" sz="2400" dirty="0"/>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9" name="Picture 8"/>
          <p:cNvPicPr>
            <a:picLocks noChangeAspect="1"/>
          </p:cNvPicPr>
          <p:nvPr/>
        </p:nvPicPr>
        <p:blipFill>
          <a:blip r:embed="rId1"/>
          <a:stretch>
            <a:fillRect/>
          </a:stretch>
        </p:blipFill>
        <p:spPr>
          <a:xfrm>
            <a:off x="1172186" y="2655540"/>
            <a:ext cx="2882900" cy="723900"/>
          </a:xfrm>
          <a:prstGeom prst="rect">
            <a:avLst/>
          </a:prstGeom>
        </p:spPr>
      </p:pic>
      <p:pic>
        <p:nvPicPr>
          <p:cNvPr id="12" name="Picture 11"/>
          <p:cNvPicPr>
            <a:picLocks noChangeAspect="1"/>
          </p:cNvPicPr>
          <p:nvPr/>
        </p:nvPicPr>
        <p:blipFill>
          <a:blip r:embed="rId2"/>
          <a:stretch>
            <a:fillRect/>
          </a:stretch>
        </p:blipFill>
        <p:spPr>
          <a:xfrm>
            <a:off x="1172186" y="4069491"/>
            <a:ext cx="3886200" cy="622300"/>
          </a:xfrm>
          <a:prstGeom prst="rect">
            <a:avLst/>
          </a:prstGeom>
        </p:spPr>
      </p:pic>
      <p:pic>
        <p:nvPicPr>
          <p:cNvPr id="14" name="Picture 13"/>
          <p:cNvPicPr>
            <a:picLocks noChangeAspect="1"/>
          </p:cNvPicPr>
          <p:nvPr/>
        </p:nvPicPr>
        <p:blipFill>
          <a:blip r:embed="rId3"/>
          <a:stretch>
            <a:fillRect/>
          </a:stretch>
        </p:blipFill>
        <p:spPr>
          <a:xfrm>
            <a:off x="1172186" y="5423090"/>
            <a:ext cx="4279900" cy="7493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endParaRPr lang="en-US" sz="2400" dirty="0"/>
          </a:p>
          <a:p>
            <a:pPr marL="0" indent="0">
              <a:buNone/>
            </a:pP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788892"/>
            <a:ext cx="1511300" cy="1625600"/>
          </a:xfrm>
          <a:prstGeom prst="rect">
            <a:avLst/>
          </a:prstGeom>
        </p:spPr>
      </p:pic>
      <p:pic>
        <p:nvPicPr>
          <p:cNvPr id="11" name="Picture 10"/>
          <p:cNvPicPr>
            <a:picLocks noChangeAspect="1"/>
          </p:cNvPicPr>
          <p:nvPr/>
        </p:nvPicPr>
        <p:blipFill>
          <a:blip r:embed="rId2"/>
          <a:stretch>
            <a:fillRect/>
          </a:stretch>
        </p:blipFill>
        <p:spPr>
          <a:xfrm>
            <a:off x="1172186" y="5176863"/>
            <a:ext cx="4851400" cy="685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endParaRPr lang="en-US"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9" name="Picture 8"/>
          <p:cNvPicPr>
            <a:picLocks noChangeAspect="1"/>
          </p:cNvPicPr>
          <p:nvPr/>
        </p:nvPicPr>
        <p:blipFill>
          <a:blip r:embed="rId1"/>
          <a:stretch>
            <a:fillRect/>
          </a:stretch>
        </p:blipFill>
        <p:spPr>
          <a:xfrm>
            <a:off x="1172186" y="2607169"/>
            <a:ext cx="1511300" cy="3949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endParaRPr lang="en-MY" sz="2400" dirty="0"/>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SQL (EDA with SQL)</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8" name="Picture 7"/>
          <p:cNvPicPr>
            <a:picLocks noChangeAspect="1"/>
          </p:cNvPicPr>
          <p:nvPr/>
        </p:nvPicPr>
        <p:blipFill>
          <a:blip r:embed="rId1"/>
          <a:stretch>
            <a:fillRect/>
          </a:stretch>
        </p:blipFill>
        <p:spPr>
          <a:xfrm>
            <a:off x="1172186" y="2678320"/>
            <a:ext cx="3562046" cy="1009044"/>
          </a:xfrm>
          <a:prstGeom prst="rect">
            <a:avLst/>
          </a:prstGeom>
        </p:spPr>
      </p:pic>
      <p:pic>
        <p:nvPicPr>
          <p:cNvPr id="11" name="Picture 10"/>
          <p:cNvPicPr>
            <a:picLocks noChangeAspect="1"/>
          </p:cNvPicPr>
          <p:nvPr/>
        </p:nvPicPr>
        <p:blipFill>
          <a:blip r:embed="rId2"/>
          <a:stretch>
            <a:fillRect/>
          </a:stretch>
        </p:blipFill>
        <p:spPr>
          <a:xfrm>
            <a:off x="1172185" y="4314262"/>
            <a:ext cx="2367427" cy="24867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endParaRPr lang="en-MY" sz="2400" dirty="0"/>
          </a:p>
          <a:p>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9" name="Picture 8"/>
          <p:cNvPicPr>
            <a:picLocks noChangeAspect="1"/>
          </p:cNvPicPr>
          <p:nvPr/>
        </p:nvPicPr>
        <p:blipFill>
          <a:blip r:embed="rId1"/>
          <a:stretch>
            <a:fillRect/>
          </a:stretch>
        </p:blipFill>
        <p:spPr>
          <a:xfrm>
            <a:off x="2097958" y="2494870"/>
            <a:ext cx="7665474" cy="42303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3387" t="5344" r="82" b="13060"/>
          <a:stretch>
            <a:fillRect/>
          </a:stretch>
        </p:blipFill>
        <p:spPr>
          <a:xfrm>
            <a:off x="0" y="1"/>
            <a:ext cx="12189600" cy="6856650"/>
          </a:xfrm>
          <a:prstGeom prst="rect">
            <a:avLst/>
          </a:prstGeom>
        </p:spPr>
      </p:pic>
      <p:sp>
        <p:nvSpPr>
          <p:cNvPr id="8" name="Rectangle 7"/>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p:cNvSpPr txBox="1"/>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endParaRPr lang="en-US" sz="5400" b="1" dirty="0">
              <a:solidFill>
                <a:schemeClr val="bg1"/>
              </a:solidFill>
              <a:latin typeface="Tw Cen MT Condensed" panose="020B0606020104020203" pitchFamily="34" charset="77"/>
            </a:endParaRPr>
          </a:p>
        </p:txBody>
      </p:sp>
      <p:sp>
        <p:nvSpPr>
          <p:cNvPr id="14" name="Content Placeholder 2"/>
          <p:cNvSpPr txBox="1"/>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endParaRPr lang="en-US" sz="2800" dirty="0">
              <a:solidFill>
                <a:schemeClr val="bg1"/>
              </a:solidFill>
              <a:latin typeface="Tw Cen MT" panose="020B0602020104020603" pitchFamily="34" charset="77"/>
            </a:endParaRP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endParaRPr lang="en-US" sz="2800" dirty="0">
              <a:solidFill>
                <a:schemeClr val="bg1"/>
              </a:solidFill>
              <a:latin typeface="Tw Cen MT" panose="020B0602020104020603" pitchFamily="34"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payload mass and launch site</a:t>
            </a:r>
            <a:endParaRPr lang="en-MY" sz="2400" dirty="0"/>
          </a:p>
          <a:p>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038760" y="2365052"/>
            <a:ext cx="7827911" cy="42440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success rate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9" name="Picture 8"/>
          <p:cNvPicPr>
            <a:picLocks noChangeAspect="1"/>
          </p:cNvPicPr>
          <p:nvPr/>
        </p:nvPicPr>
        <p:blipFill>
          <a:blip r:embed="rId1"/>
          <a:stretch>
            <a:fillRect/>
          </a:stretch>
        </p:blipFill>
        <p:spPr>
          <a:xfrm>
            <a:off x="2936378" y="2432671"/>
            <a:ext cx="6024276" cy="412419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flight number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025445" y="2453017"/>
            <a:ext cx="7487265" cy="427224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relationship between payload mass and orbit type</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282723" y="2450468"/>
            <a:ext cx="7377471" cy="427479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The launch success yearly trend</a:t>
            </a:r>
            <a:endParaRPr lang="en-MY" sz="24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Matplotlib and Seaborn (EDA with Visualization)</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pic>
        <p:nvPicPr>
          <p:cNvPr id="8" name="Picture 7"/>
          <p:cNvPicPr>
            <a:picLocks noChangeAspect="1"/>
          </p:cNvPicPr>
          <p:nvPr/>
        </p:nvPicPr>
        <p:blipFill>
          <a:blip r:embed="rId1"/>
          <a:stretch>
            <a:fillRect/>
          </a:stretch>
        </p:blipFill>
        <p:spPr>
          <a:xfrm>
            <a:off x="2289277" y="2414463"/>
            <a:ext cx="7238181" cy="42677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9" name="Picture 8"/>
          <p:cNvPicPr>
            <a:picLocks noChangeAspect="1"/>
          </p:cNvPicPr>
          <p:nvPr/>
        </p:nvPicPr>
        <p:blipFill>
          <a:blip r:embed="rId1"/>
          <a:stretch>
            <a:fillRect/>
          </a:stretch>
        </p:blipFill>
        <p:spPr>
          <a:xfrm>
            <a:off x="2268793" y="2499951"/>
            <a:ext cx="7654413" cy="39112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endParaRPr lang="en-US" sz="2400" dirty="0"/>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14" name="Picture 13"/>
          <p:cNvPicPr>
            <a:picLocks noChangeAspect="1"/>
          </p:cNvPicPr>
          <p:nvPr/>
        </p:nvPicPr>
        <p:blipFill>
          <a:blip r:embed="rId1"/>
          <a:stretch>
            <a:fillRect/>
          </a:stretch>
        </p:blipFill>
        <p:spPr>
          <a:xfrm>
            <a:off x="1848464" y="3011520"/>
            <a:ext cx="8495071" cy="354534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endParaRPr lang="en-US" sz="2400" dirty="0"/>
          </a:p>
          <a:p>
            <a:pPr lvl="1"/>
            <a:r>
              <a:rPr lang="en-US" sz="2000" dirty="0"/>
              <a:t>The picture below shows the distance between the VAFB SLC-4E launch site and the nearest coastline</a:t>
            </a:r>
            <a:endParaRPr lang="en-US" sz="2000" dirty="0"/>
          </a:p>
          <a:p>
            <a:pPr marL="0" indent="0">
              <a:buNone/>
            </a:pP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Folium</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pic>
        <p:nvPicPr>
          <p:cNvPr id="8" name="Picture 7"/>
          <p:cNvPicPr>
            <a:picLocks noChangeAspect="1"/>
          </p:cNvPicPr>
          <p:nvPr/>
        </p:nvPicPr>
        <p:blipFill rotWithShape="1">
          <a:blip r:embed="rId1"/>
          <a:srcRect l="32712" t="15961"/>
          <a:stretch>
            <a:fillRect/>
          </a:stretch>
        </p:blipFill>
        <p:spPr>
          <a:xfrm>
            <a:off x="3035709" y="3375605"/>
            <a:ext cx="6120581" cy="334965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endParaRPr lang="en-US" sz="2400" dirty="0"/>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Dash</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pic>
        <p:nvPicPr>
          <p:cNvPr id="9" name="Picture 8"/>
          <p:cNvPicPr>
            <a:picLocks noChangeAspect="1"/>
          </p:cNvPicPr>
          <p:nvPr/>
        </p:nvPicPr>
        <p:blipFill>
          <a:blip r:embed="rId1"/>
          <a:stretch>
            <a:fillRect/>
          </a:stretch>
        </p:blipFill>
        <p:spPr>
          <a:xfrm>
            <a:off x="1708355" y="3105457"/>
            <a:ext cx="8775290" cy="361980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endParaRPr lang="en-US" sz="2400" dirty="0"/>
          </a:p>
          <a:p>
            <a:r>
              <a:rPr lang="en-US" sz="2400" dirty="0"/>
              <a:t>Class 0 represents failed launches while class 1 represents successful launches. </a:t>
            </a:r>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Dash</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pic>
        <p:nvPicPr>
          <p:cNvPr id="8" name="Picture 7"/>
          <p:cNvPicPr>
            <a:picLocks noChangeAspect="1"/>
          </p:cNvPicPr>
          <p:nvPr/>
        </p:nvPicPr>
        <p:blipFill>
          <a:blip r:embed="rId1"/>
          <a:stretch>
            <a:fillRect/>
          </a:stretch>
        </p:blipFill>
        <p:spPr>
          <a:xfrm>
            <a:off x="1354393" y="3289413"/>
            <a:ext cx="9483213" cy="34358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endParaRPr lang="en-US" sz="2000" dirty="0"/>
          </a:p>
          <a:p>
            <a:pPr lvl="1"/>
            <a:r>
              <a:rPr lang="en-US" sz="2000" dirty="0"/>
              <a:t>Data collection, wrangling, and formatting</a:t>
            </a:r>
            <a:endParaRPr lang="en-US" sz="2000" dirty="0"/>
          </a:p>
          <a:p>
            <a:pPr lvl="1"/>
            <a:r>
              <a:rPr lang="en-US" sz="2000" dirty="0"/>
              <a:t>Exploratory data analysis</a:t>
            </a:r>
            <a:endParaRPr lang="en-US" sz="2000" dirty="0"/>
          </a:p>
          <a:p>
            <a:pPr lvl="1"/>
            <a:r>
              <a:rPr lang="en-US" sz="2000" dirty="0"/>
              <a:t>Interactive data visualization</a:t>
            </a:r>
            <a:endParaRPr lang="en-US" sz="2000" dirty="0"/>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endParaRPr lang="en-US" sz="2400" dirty="0"/>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Logistic regression</a:t>
            </a:r>
            <a:endParaRPr lang="en-US" sz="2400" dirty="0"/>
          </a:p>
          <a:p>
            <a:pPr lvl="1"/>
            <a:r>
              <a:rPr lang="en-US" sz="2000" dirty="0" err="1"/>
              <a:t>GridSearchCV</a:t>
            </a:r>
            <a:r>
              <a:rPr lang="en-US" sz="2000" dirty="0"/>
              <a:t> best score: </a:t>
            </a:r>
            <a:r>
              <a:rPr lang="en-MY" sz="2000" dirty="0"/>
              <a:t>0.8464285714285713</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Support vector machine (SVM)</a:t>
            </a:r>
            <a:endParaRPr lang="en-US" sz="2400" dirty="0"/>
          </a:p>
          <a:p>
            <a:pPr lvl="1"/>
            <a:r>
              <a:rPr lang="en-US" sz="2000" dirty="0" err="1"/>
              <a:t>GridSearchCV</a:t>
            </a:r>
            <a:r>
              <a:rPr lang="en-US" sz="2000" dirty="0"/>
              <a:t> best score: </a:t>
            </a:r>
            <a:r>
              <a:rPr lang="en-MY" sz="2000" dirty="0"/>
              <a:t>0.8482142857142856</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Decision tree</a:t>
            </a:r>
            <a:endParaRPr lang="en-US" sz="2400" dirty="0"/>
          </a:p>
          <a:p>
            <a:pPr lvl="1"/>
            <a:r>
              <a:rPr lang="en-US" sz="2000" dirty="0" err="1"/>
              <a:t>GridSearchCV</a:t>
            </a:r>
            <a:r>
              <a:rPr lang="en-US" sz="2000" dirty="0"/>
              <a:t> best score: </a:t>
            </a:r>
            <a:r>
              <a:rPr lang="en-MY" sz="2000" dirty="0"/>
              <a:t>0.8892857142857142</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03263"/>
            <a:ext cx="10515600" cy="4822001"/>
          </a:xfrm>
        </p:spPr>
        <p:txBody>
          <a:bodyPr>
            <a:normAutofit/>
          </a:bodyPr>
          <a:lstStyle/>
          <a:p>
            <a:r>
              <a:rPr lang="en-US" sz="2400" dirty="0"/>
              <a:t>K nearest neighbors (KNN)</a:t>
            </a:r>
            <a:endParaRPr lang="en-US" sz="2400" dirty="0"/>
          </a:p>
          <a:p>
            <a:pPr lvl="1"/>
            <a:r>
              <a:rPr lang="en-US" sz="2000" dirty="0" err="1"/>
              <a:t>GridSearchCV</a:t>
            </a:r>
            <a:r>
              <a:rPr lang="en-US" sz="2000" dirty="0"/>
              <a:t> best score: </a:t>
            </a:r>
            <a:r>
              <a:rPr lang="en-MY" sz="2000" dirty="0"/>
              <a:t>0.8482142857142858</a:t>
            </a:r>
            <a:endParaRPr lang="en-MY" sz="2000" dirty="0"/>
          </a:p>
          <a:p>
            <a:pPr lvl="1"/>
            <a:r>
              <a:rPr lang="en-MY" sz="2000" dirty="0"/>
              <a:t>Accuracy score on test set: 0.8333333333333334</a:t>
            </a:r>
            <a:endParaRPr lang="en-MY" sz="2000" dirty="0"/>
          </a:p>
          <a:p>
            <a:pPr lvl="1"/>
            <a:r>
              <a:rPr lang="en-MY" sz="2000" dirty="0"/>
              <a:t>Confusion matrix:</a:t>
            </a:r>
            <a:endParaRPr lang="en-MY" sz="20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pic>
        <p:nvPicPr>
          <p:cNvPr id="9" name="Picture 8"/>
          <p:cNvPicPr>
            <a:picLocks noChangeAspect="1"/>
          </p:cNvPicPr>
          <p:nvPr/>
        </p:nvPicPr>
        <p:blipFill>
          <a:blip r:embed="rId1"/>
          <a:stretch>
            <a:fillRect/>
          </a:stretch>
        </p:blipFill>
        <p:spPr>
          <a:xfrm>
            <a:off x="3759200" y="2962769"/>
            <a:ext cx="4673600" cy="35941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endParaRPr lang="en-US" sz="2400" dirty="0"/>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endParaRPr lang="en-US" sz="2400" dirty="0"/>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endParaRPr lang="en-MY" sz="1800" dirty="0"/>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endParaRPr lang="en-MY" sz="1800" dirty="0"/>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endParaRPr lang="en-MY" sz="1800" dirty="0"/>
          </a:p>
          <a:p>
            <a:pPr marL="800100" lvl="1" indent="-342900">
              <a:buFont typeface="+mj-lt"/>
              <a:buAutoNum type="arabicPeriod"/>
            </a:pPr>
            <a:r>
              <a:rPr lang="en-MY" sz="1800" dirty="0"/>
              <a:t>Logistic regression (</a:t>
            </a:r>
            <a:r>
              <a:rPr lang="en-MY" sz="1800" dirty="0" err="1"/>
              <a:t>GridSearchCV</a:t>
            </a:r>
            <a:r>
              <a:rPr lang="en-MY" sz="1800" dirty="0"/>
              <a:t> best score: 0.8464285714285713)</a:t>
            </a:r>
            <a:endParaRPr lang="en-MY" sz="1800" dirty="0"/>
          </a:p>
          <a:p>
            <a:pPr marL="800100" lvl="1" indent="-342900">
              <a:buFont typeface="+mj-lt"/>
              <a:buAutoNum type="arabicPeriod"/>
            </a:pPr>
            <a:endParaRPr lang="en-MY"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Predictive Analysis</a:t>
            </a:r>
            <a:endParaRPr lang="en-US" sz="3400" b="1" dirty="0">
              <a:solidFill>
                <a:schemeClr val="bg1"/>
              </a:solidFill>
              <a:latin typeface="Tw Cen MT Condensed" panose="020B0606020104020203" pitchFamily="34" charset="77"/>
            </a:endParaRPr>
          </a:p>
        </p:txBody>
      </p:sp>
      <p:sp>
        <p:nvSpPr>
          <p:cNvPr id="7" name="Oval 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endParaRPr lang="en-MY" sz="2400" dirty="0"/>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endParaRPr lang="en-MY" sz="2400" dirty="0"/>
          </a:p>
          <a:p>
            <a:endParaRPr lang="en-MY" sz="24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endParaRPr lang="en-MY" sz="2400" dirty="0"/>
          </a:p>
          <a:p>
            <a:r>
              <a:rPr lang="en-MY" sz="2400" dirty="0"/>
              <a:t>Each feature of a Falcon 9 launch, such as its payload mass or orbit type, may affect the mission outcome in a certain way. </a:t>
            </a:r>
            <a:endParaRPr lang="en-MY" sz="2400" dirty="0"/>
          </a:p>
          <a:p>
            <a:r>
              <a:rPr lang="en-MY" sz="2400" dirty="0"/>
              <a:t>Several machine learning algorithms are employed to learn the patterns of past Falcon 9 launch data to produce predictive models that can be used to predict the outcome of a Falcon 9 launch.</a:t>
            </a:r>
            <a:endParaRPr lang="en-MY" sz="2400" dirty="0"/>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MY" sz="2400" dirty="0"/>
          </a:p>
          <a:p>
            <a:r>
              <a:rPr lang="en-MY" sz="2400" dirty="0"/>
              <a:t>Most unsuccessful landings are planned. Sometimes, SpaceX will perform a controlled landing in the ocean.</a:t>
            </a:r>
            <a:endParaRPr lang="en-MY" sz="2400" dirty="0"/>
          </a:p>
          <a:p>
            <a:r>
              <a:rPr lang="en-MY" sz="2400" dirty="0"/>
              <a:t>The main question that we are trying to answer is, for a given set of features about a Falcon 9 rocket launch which include its payload mass, orbit type, launch site, and so on, will the first stage of the rocket land successfully?</a:t>
            </a:r>
            <a:endParaRPr lang="en-MY" sz="2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598413"/>
            <a:ext cx="10515600" cy="5333506"/>
          </a:xfrm>
        </p:spPr>
        <p:txBody>
          <a:bodyPr>
            <a:normAutofit/>
          </a:bodyPr>
          <a:lstStyle/>
          <a:p>
            <a:r>
              <a:rPr lang="en-US" sz="2000" dirty="0"/>
              <a:t>The overall methodology includes:</a:t>
            </a:r>
            <a:endParaRPr lang="en-US" sz="2000" dirty="0"/>
          </a:p>
          <a:p>
            <a:pPr marL="914400" lvl="1" indent="-457200">
              <a:buFont typeface="+mj-lt"/>
              <a:buAutoNum type="arabicPeriod"/>
            </a:pPr>
            <a:r>
              <a:rPr lang="en-US" sz="2000" dirty="0"/>
              <a:t>Data collection, wrangling, and formatting, using:</a:t>
            </a:r>
            <a:endParaRPr lang="en-US" sz="2000" dirty="0"/>
          </a:p>
          <a:p>
            <a:pPr lvl="2"/>
            <a:r>
              <a:rPr lang="en-US" sz="1800" dirty="0"/>
              <a:t>SpaceX API</a:t>
            </a:r>
            <a:endParaRPr lang="en-US" sz="1800" dirty="0"/>
          </a:p>
          <a:p>
            <a:pPr lvl="2"/>
            <a:r>
              <a:rPr lang="en-US" sz="1800" dirty="0"/>
              <a:t>Web scraping</a:t>
            </a:r>
            <a:endParaRPr lang="en-US" sz="1800" dirty="0"/>
          </a:p>
          <a:p>
            <a:pPr marL="914400" lvl="1" indent="-457200">
              <a:buFont typeface="+mj-lt"/>
              <a:buAutoNum type="arabicPeriod"/>
            </a:pPr>
            <a:r>
              <a:rPr lang="en-US" sz="2000" dirty="0"/>
              <a:t>Exploratory data analysis (EDA), using:</a:t>
            </a:r>
            <a:endParaRPr lang="en-US" sz="2000" dirty="0"/>
          </a:p>
          <a:p>
            <a:pPr lvl="2"/>
            <a:r>
              <a:rPr lang="en-US" sz="1800" dirty="0"/>
              <a:t>Pandas and NumPy </a:t>
            </a:r>
            <a:endParaRPr lang="en-US" sz="1800" dirty="0"/>
          </a:p>
          <a:p>
            <a:pPr lvl="2"/>
            <a:r>
              <a:rPr lang="en-US" sz="1800" dirty="0"/>
              <a:t>SQL</a:t>
            </a:r>
            <a:endParaRPr lang="en-US" sz="1800" dirty="0"/>
          </a:p>
          <a:p>
            <a:pPr marL="914400" lvl="1" indent="-457200">
              <a:buFont typeface="+mj-lt"/>
              <a:buAutoNum type="arabicPeriod"/>
            </a:pPr>
            <a:r>
              <a:rPr lang="en-US" sz="2000" dirty="0"/>
              <a:t>Data visualization, using:</a:t>
            </a:r>
            <a:endParaRPr lang="en-US" sz="2000" dirty="0"/>
          </a:p>
          <a:p>
            <a:pPr lvl="2"/>
            <a:r>
              <a:rPr lang="en-US" sz="1800" dirty="0"/>
              <a:t>Matplotlib and Seaborn</a:t>
            </a:r>
            <a:endParaRPr lang="en-US" sz="1800" dirty="0"/>
          </a:p>
          <a:p>
            <a:pPr lvl="2"/>
            <a:r>
              <a:rPr lang="en-US" sz="1800" dirty="0"/>
              <a:t>Folium</a:t>
            </a:r>
            <a:endParaRPr lang="en-US" sz="1800" dirty="0"/>
          </a:p>
          <a:p>
            <a:pPr lvl="2"/>
            <a:r>
              <a:rPr lang="en-US" sz="1800" dirty="0"/>
              <a:t>Dash</a:t>
            </a:r>
            <a:endParaRPr lang="en-US" sz="1800" dirty="0"/>
          </a:p>
          <a:p>
            <a:pPr marL="914400" lvl="1" indent="-457200">
              <a:buFont typeface="+mj-lt"/>
              <a:buAutoNum type="arabicPeriod"/>
            </a:pPr>
            <a:r>
              <a:rPr lang="en-US" sz="2000" dirty="0"/>
              <a:t>Machine learning prediction, using</a:t>
            </a:r>
            <a:endParaRPr lang="en-US" sz="2000" dirty="0"/>
          </a:p>
          <a:p>
            <a:pPr lvl="2"/>
            <a:r>
              <a:rPr lang="en-US" sz="1800" dirty="0"/>
              <a:t>Logistic regression</a:t>
            </a:r>
            <a:endParaRPr lang="en-US" sz="1800" dirty="0"/>
          </a:p>
          <a:p>
            <a:pPr lvl="2"/>
            <a:r>
              <a:rPr lang="en-US" sz="1800" dirty="0"/>
              <a:t>Support vector machine (SVM)</a:t>
            </a:r>
            <a:endParaRPr lang="en-US" sz="1800" dirty="0"/>
          </a:p>
          <a:p>
            <a:pPr lvl="2"/>
            <a:r>
              <a:rPr lang="en-US" sz="1800" dirty="0"/>
              <a:t>Decision tree</a:t>
            </a:r>
            <a:endParaRPr lang="en-US" sz="1800" dirty="0"/>
          </a:p>
          <a:p>
            <a:pPr lvl="2"/>
            <a:r>
              <a:rPr lang="en-US" sz="1800" dirty="0"/>
              <a:t>K-nearest neighbors (KNN)</a:t>
            </a:r>
            <a:endParaRPr lang="en-US" sz="1800" dirty="0"/>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endParaRPr lang="en-US" sz="5400" b="1" dirty="0">
              <a:solidFill>
                <a:schemeClr val="bg1"/>
              </a:solidFill>
              <a:latin typeface="Tw Cen MT Condensed" panose="020B0606020104020203" pitchFamily="34"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US" sz="2400" dirty="0"/>
              <a:t>SpaceX API</a:t>
            </a:r>
            <a:endParaRPr lang="en-US" sz="2400" dirty="0"/>
          </a:p>
          <a:p>
            <a:pPr lvl="1"/>
            <a:r>
              <a:rPr lang="en-US" sz="2000" dirty="0"/>
              <a:t>The API used is </a:t>
            </a:r>
            <a:r>
              <a:rPr lang="en-MY" sz="2000" u="sng" dirty="0">
                <a:hlinkClick r:id="rId1"/>
              </a:rPr>
              <a:t>https://api.spacexdata.com/v4/rockets/</a:t>
            </a:r>
            <a:r>
              <a:rPr lang="en-MY" sz="2000" u="sng" dirty="0"/>
              <a:t>.</a:t>
            </a:r>
            <a:endParaRPr lang="en-MY" sz="2000" u="sng" dirty="0"/>
          </a:p>
          <a:p>
            <a:pPr lvl="1"/>
            <a:r>
              <a:rPr lang="en-MY" sz="2000" dirty="0"/>
              <a:t>The API provides data about many types of rocket launches done by SpaceX, the data is therefore filtered to include only Falcon 9 launches.</a:t>
            </a:r>
            <a:endParaRPr lang="en-MY" sz="2000" dirty="0"/>
          </a:p>
          <a:p>
            <a:pPr lvl="1"/>
            <a:r>
              <a:rPr lang="en-MY" sz="2000" dirty="0"/>
              <a:t>Every missing value in the data is replaced the mean </a:t>
            </a:r>
            <a:r>
              <a:rPr lang="en-US" sz="2000" dirty="0"/>
              <a:t>the column that the missing value belongs to. </a:t>
            </a:r>
            <a:endParaRPr lang="en-US" sz="2000" dirty="0"/>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pic>
        <p:nvPicPr>
          <p:cNvPr id="8" name="Picture 7"/>
          <p:cNvPicPr>
            <a:picLocks noChangeAspect="1"/>
          </p:cNvPicPr>
          <p:nvPr/>
        </p:nvPicPr>
        <p:blipFill>
          <a:blip r:embed="rId2"/>
          <a:stretch>
            <a:fillRect/>
          </a:stretch>
        </p:blipFill>
        <p:spPr>
          <a:xfrm>
            <a:off x="0" y="4519063"/>
            <a:ext cx="12192000" cy="2037806"/>
          </a:xfrm>
          <a:prstGeom prst="rect">
            <a:avLst/>
          </a:prstGeom>
        </p:spPr>
      </p:pic>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1825625"/>
            <a:ext cx="10515600" cy="4731244"/>
          </a:xfrm>
        </p:spPr>
        <p:txBody>
          <a:bodyPr>
            <a:normAutofit/>
          </a:bodyPr>
          <a:lstStyle/>
          <a:p>
            <a:r>
              <a:rPr lang="en-US" sz="2400" dirty="0"/>
              <a:t>Web scraping</a:t>
            </a:r>
            <a:endParaRPr lang="en-US" sz="2400" dirty="0"/>
          </a:p>
          <a:p>
            <a:pPr lvl="1"/>
            <a:r>
              <a:rPr lang="en-US" sz="2000" dirty="0"/>
              <a:t>The data is scraped from  </a:t>
            </a:r>
            <a:r>
              <a:rPr lang="en-MY" sz="2000" dirty="0">
                <a:hlinkClick r:id="rId1"/>
              </a:rPr>
              <a:t>https://en.wikipedia.org/w/index.php?title=List_of_Falcon_9_and_Falcon_Heavy_launches&amp;oldid=1027686922</a:t>
            </a:r>
            <a:endParaRPr lang="en-MY" sz="2000" dirty="0"/>
          </a:p>
          <a:p>
            <a:pPr lvl="1"/>
            <a:r>
              <a:rPr lang="en-MY" sz="2000" dirty="0"/>
              <a:t>The website contains only the data about Falcon 9 launches.</a:t>
            </a:r>
            <a:endParaRPr lang="en-MY" sz="2000" dirty="0"/>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pic>
        <p:nvPicPr>
          <p:cNvPr id="7" name="Picture 6"/>
          <p:cNvPicPr>
            <a:picLocks noChangeAspect="1"/>
          </p:cNvPicPr>
          <p:nvPr/>
        </p:nvPicPr>
        <p:blipFill>
          <a:blip r:embed="rId2"/>
          <a:stretch>
            <a:fillRect/>
          </a:stretch>
        </p:blipFill>
        <p:spPr>
          <a:xfrm>
            <a:off x="0" y="4191247"/>
            <a:ext cx="12192000" cy="2418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endParaRPr lang="en-US" sz="2400" dirty="0"/>
          </a:p>
          <a:p>
            <a:r>
              <a:rPr lang="en-US" sz="2400" dirty="0"/>
              <a:t>An extra column called ‘Class’ is also added to the data frame. The column ‘Class’ contains 0 if a given launch is failed and 1 if it is successful.</a:t>
            </a:r>
            <a:endParaRPr lang="en-US" sz="2400" dirty="0"/>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Data collection, wrangling, and formatting </a:t>
            </a:r>
            <a:endParaRPr lang="en-US" sz="3400" b="1" dirty="0">
              <a:solidFill>
                <a:schemeClr val="bg1"/>
              </a:solidFill>
              <a:latin typeface="Tw Cen MT Condensed" panose="020B0606020104020203" pitchFamily="34" charset="77"/>
            </a:endParaRPr>
          </a:p>
        </p:txBody>
      </p:sp>
      <p:sp>
        <p:nvSpPr>
          <p:cNvPr id="9" name="Oval 8"/>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endParaRPr lang="en-US" sz="6600" dirty="0">
              <a:solidFill>
                <a:schemeClr val="bg1"/>
              </a:solidFill>
            </a:endParaRPr>
          </a:p>
        </p:txBody>
      </p:sp>
      <p:sp>
        <p:nvSpPr>
          <p:cNvPr id="3" name="Content Placeholder 2"/>
          <p:cNvSpPr>
            <a:spLocks noGrp="1"/>
          </p:cNvSpPr>
          <p:nvPr>
            <p:ph idx="1"/>
          </p:nvPr>
        </p:nvSpPr>
        <p:spPr>
          <a:xfrm>
            <a:off x="838200" y="2229996"/>
            <a:ext cx="10515600" cy="4731244"/>
          </a:xfrm>
        </p:spPr>
        <p:txBody>
          <a:bodyPr>
            <a:normAutofit/>
          </a:bodyPr>
          <a:lstStyle/>
          <a:p>
            <a:r>
              <a:rPr lang="en-US" sz="2400" dirty="0"/>
              <a:t>Pandas and NumPy</a:t>
            </a:r>
            <a:endParaRPr lang="en-US" sz="2400" dirty="0"/>
          </a:p>
          <a:p>
            <a:pPr lvl="1"/>
            <a:r>
              <a:rPr lang="en-US" sz="2000" dirty="0"/>
              <a:t>Functions from the Pandas and NumPy libraries are used to derive basic information about the data collected, which includes:</a:t>
            </a:r>
            <a:endParaRPr lang="en-US" sz="2000" dirty="0"/>
          </a:p>
          <a:p>
            <a:pPr lvl="2"/>
            <a:r>
              <a:rPr lang="en-US" sz="1800" dirty="0"/>
              <a:t>The number of launches on each launch site</a:t>
            </a:r>
            <a:endParaRPr lang="en-US" sz="1800" dirty="0"/>
          </a:p>
          <a:p>
            <a:pPr lvl="2"/>
            <a:r>
              <a:rPr lang="en-US" sz="1800" dirty="0"/>
              <a:t>The number of occurrence of each orbit</a:t>
            </a:r>
            <a:endParaRPr lang="en-US" sz="1800" dirty="0"/>
          </a:p>
          <a:p>
            <a:pPr lvl="2"/>
            <a:r>
              <a:rPr lang="en-US" sz="1800" dirty="0"/>
              <a:t>The number and occurrence of each mission outcome</a:t>
            </a:r>
            <a:endParaRPr lang="en-US" sz="1800" dirty="0"/>
          </a:p>
          <a:p>
            <a:r>
              <a:rPr lang="en-US" sz="2400" dirty="0"/>
              <a:t>SQL</a:t>
            </a:r>
            <a:endParaRPr lang="en-US" sz="2400" dirty="0"/>
          </a:p>
          <a:p>
            <a:pPr lvl="1"/>
            <a:r>
              <a:rPr lang="en-US" sz="2000" dirty="0"/>
              <a:t>The data is queried using SQL to answer several questions about the data such as:</a:t>
            </a:r>
            <a:endParaRPr lang="en-US" sz="2000" dirty="0"/>
          </a:p>
          <a:p>
            <a:pPr lvl="2"/>
            <a:r>
              <a:rPr lang="en-US" sz="1800" dirty="0"/>
              <a:t>The names of the unique launch sites in the space mission</a:t>
            </a:r>
            <a:endParaRPr lang="en-US" sz="1800" dirty="0"/>
          </a:p>
          <a:p>
            <a:pPr lvl="2"/>
            <a:r>
              <a:rPr lang="en-US" sz="1800" dirty="0"/>
              <a:t>The total payload mass carried by boosters launched by NASA (CRS)</a:t>
            </a:r>
            <a:endParaRPr lang="en-US" sz="1800" dirty="0"/>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endParaRPr lang="en-US" sz="5400" b="1" dirty="0">
              <a:solidFill>
                <a:schemeClr val="bg1"/>
              </a:solidFill>
              <a:latin typeface="Tw Cen MT Condensed" panose="020B0606020104020203" pitchFamily="34" charset="77"/>
            </a:endParaRPr>
          </a:p>
          <a:p>
            <a:pPr>
              <a:spcBef>
                <a:spcPts val="500"/>
              </a:spcBef>
            </a:pPr>
            <a:r>
              <a:rPr lang="en-US" sz="3400" b="1" dirty="0">
                <a:solidFill>
                  <a:schemeClr val="bg1"/>
                </a:solidFill>
                <a:latin typeface="Tw Cen MT Condensed" panose="020B0606020104020203" pitchFamily="34" charset="77"/>
              </a:rPr>
              <a:t>       Exploratory Data Analysis (EDA) </a:t>
            </a:r>
            <a:endParaRPr lang="en-US" sz="3400" b="1" dirty="0">
              <a:solidFill>
                <a:schemeClr val="bg1"/>
              </a:solidFill>
              <a:latin typeface="Tw Cen MT Condensed" panose="020B0606020104020203" pitchFamily="34" charset="77"/>
            </a:endParaRPr>
          </a:p>
        </p:txBody>
      </p:sp>
      <p:sp>
        <p:nvSpPr>
          <p:cNvPr id="17" name="Oval 16"/>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11274</Words>
  <Application>WPS Presentation</Application>
  <PresentationFormat>Widescreen</PresentationFormat>
  <Paragraphs>512</Paragraphs>
  <Slides>36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Arial</vt:lpstr>
      <vt:lpstr>SimSun</vt:lpstr>
      <vt:lpstr>Wingdings</vt:lpstr>
      <vt:lpstr>Tw Cen MT Condensed</vt:lpstr>
      <vt:lpstr>Segoe Print</vt:lpstr>
      <vt:lpstr>Tw Cen MT</vt:lpstr>
      <vt:lpstr>Calibri</vt:lpstr>
      <vt:lpstr>Microsoft YaHei</vt:lpstr>
      <vt:lpstr>Arial Unicode MS</vt:lpstr>
      <vt:lpstr>Calibri Light</vt:lpstr>
      <vt:lpstr>Office Theme</vt:lpstr>
      <vt:lpstr>Applied Data Science capstone</vt:lpstr>
      <vt:lpstr>PowerPoint 演示文稿</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KAMAL</cp:lastModifiedBy>
  <cp:revision>205</cp:revision>
  <cp:lastPrinted>2024-05-17T07:29:00Z</cp:lastPrinted>
  <dcterms:created xsi:type="dcterms:W3CDTF">2022-01-04T01:00:00Z</dcterms:created>
  <dcterms:modified xsi:type="dcterms:W3CDTF">2024-06-03T12:17:33Z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B154E27E4E16476D99E700491F4D986F_12</vt:lpwstr>
  </property>
  <property fmtid="{D5CDD505-2E9C-101B-9397-08002B2CF9AE}" pid="3" name="KSOProductBuildVer">
    <vt:lpwstr>1033-12.2.0.13472</vt:lpwstr>
  </property>
</Properties>
</file>